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62" r:id="rId5"/>
    <p:sldId id="261" r:id="rId6"/>
    <p:sldId id="263" r:id="rId7"/>
    <p:sldId id="273" r:id="rId8"/>
    <p:sldId id="274" r:id="rId9"/>
    <p:sldId id="301" r:id="rId10"/>
    <p:sldId id="303" r:id="rId11"/>
    <p:sldId id="304" r:id="rId12"/>
    <p:sldId id="302" r:id="rId13"/>
    <p:sldId id="305" r:id="rId14"/>
    <p:sldId id="282" r:id="rId15"/>
    <p:sldId id="300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295" r:id="rId29"/>
    <p:sldId id="296" r:id="rId30"/>
    <p:sldId id="297" r:id="rId31"/>
    <p:sldId id="298" r:id="rId32"/>
    <p:sldId id="319" r:id="rId33"/>
    <p:sldId id="299" r:id="rId34"/>
    <p:sldId id="323" r:id="rId35"/>
    <p:sldId id="324" r:id="rId36"/>
    <p:sldId id="318" r:id="rId37"/>
    <p:sldId id="320" r:id="rId38"/>
    <p:sldId id="321" r:id="rId39"/>
    <p:sldId id="322" r:id="rId40"/>
    <p:sldId id="332" r:id="rId41"/>
    <p:sldId id="326" r:id="rId42"/>
    <p:sldId id="333" r:id="rId43"/>
    <p:sldId id="327" r:id="rId44"/>
    <p:sldId id="328" r:id="rId45"/>
    <p:sldId id="329" r:id="rId46"/>
    <p:sldId id="331" r:id="rId47"/>
    <p:sldId id="330" r:id="rId48"/>
    <p:sldId id="259" r:id="rId49"/>
    <p:sldId id="264" r:id="rId50"/>
    <p:sldId id="265" r:id="rId51"/>
    <p:sldId id="266" r:id="rId52"/>
    <p:sldId id="275" r:id="rId53"/>
    <p:sldId id="267" r:id="rId54"/>
    <p:sldId id="268" r:id="rId55"/>
    <p:sldId id="269" r:id="rId56"/>
    <p:sldId id="294" r:id="rId57"/>
    <p:sldId id="270" r:id="rId58"/>
    <p:sldId id="271" r:id="rId59"/>
    <p:sldId id="272" r:id="rId60"/>
    <p:sldId id="276" r:id="rId61"/>
    <p:sldId id="277" r:id="rId62"/>
    <p:sldId id="260" r:id="rId63"/>
    <p:sldId id="325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274" autoAdjust="0"/>
  </p:normalViewPr>
  <p:slideViewPr>
    <p:cSldViewPr snapToGrid="0">
      <p:cViewPr varScale="1">
        <p:scale>
          <a:sx n="114" d="100"/>
          <a:sy n="114" d="100"/>
        </p:scale>
        <p:origin x="14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E69E-B1A0-4C43-9181-2220F9D9A491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0A16-E33B-4BEF-8D6D-B5A99D2481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51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01" r="9999"/>
          <a:stretch/>
        </p:blipFill>
        <p:spPr>
          <a:xfrm>
            <a:off x="-1" y="1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16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ADCB1-493F-41F1-A4AA-D96B3522BFC5}" type="datetimeFigureOut">
              <a:rPr lang="zh-CN" altLang="en-US" smtClean="0"/>
              <a:t>2017/6/20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10704-2C0C-4226-B76D-63E364886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0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4400" b="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jpe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16AA8A3-4488-4AA2-B6DF-4EF182CF744A}"/>
              </a:ext>
            </a:extLst>
          </p:cNvPr>
          <p:cNvSpPr/>
          <p:nvPr/>
        </p:nvSpPr>
        <p:spPr>
          <a:xfrm>
            <a:off x="3782082" y="2031772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</a:p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云计算时代的语言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CB08C5-1EC5-44BA-BCD4-1F41E133B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2" y="1244362"/>
            <a:ext cx="3252223" cy="44196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AC3DC57-5CF2-4FA8-AAFA-82964B048F9A}"/>
              </a:ext>
            </a:extLst>
          </p:cNvPr>
          <p:cNvSpPr/>
          <p:nvPr/>
        </p:nvSpPr>
        <p:spPr>
          <a:xfrm>
            <a:off x="5916584" y="4437463"/>
            <a:ext cx="84008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bg1"/>
                </a:solidFill>
              </a:rPr>
              <a:t>张勇</a:t>
            </a:r>
          </a:p>
        </p:txBody>
      </p:sp>
    </p:spTree>
    <p:extLst>
      <p:ext uri="{BB962C8B-B14F-4D97-AF65-F5344CB8AC3E}">
        <p14:creationId xmlns:p14="http://schemas.microsoft.com/office/powerpoint/2010/main" val="305863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2427824" y="2556437"/>
            <a:ext cx="455124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很多语言走在</a:t>
            </a: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互相借鉴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的不归路上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Java: Java 8,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Java 8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C++: C++ 14, C++ 17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Python: Python 3.x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JavaScript: ECMAScript 6,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ECMAScript 6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…</a:t>
            </a:r>
          </a:p>
          <a:p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趋向于</a:t>
            </a: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臃肿和复杂</a:t>
            </a:r>
          </a:p>
        </p:txBody>
      </p:sp>
    </p:spTree>
    <p:extLst>
      <p:ext uri="{BB962C8B-B14F-4D97-AF65-F5344CB8AC3E}">
        <p14:creationId xmlns:p14="http://schemas.microsoft.com/office/powerpoint/2010/main" val="191532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108A3BE6-194B-4079-A63E-5FAF51390181}"/>
              </a:ext>
            </a:extLst>
          </p:cNvPr>
          <p:cNvSpPr txBox="1"/>
          <p:nvPr/>
        </p:nvSpPr>
        <p:spPr>
          <a:xfrm>
            <a:off x="861480" y="507064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/>
              <a:t>拿手机做对比</a:t>
            </a:r>
            <a:r>
              <a:rPr lang="en-US" altLang="zh-CN" sz="3200" dirty="0"/>
              <a:t>…</a:t>
            </a:r>
            <a:endParaRPr lang="zh-CN" altLang="en-US" sz="3200" dirty="0"/>
          </a:p>
        </p:txBody>
      </p:sp>
      <p:pic>
        <p:nvPicPr>
          <p:cNvPr id="1026" name="Picture 2" descr="http://pdadb.net/img/t-mobile_g1.jpg">
            <a:extLst>
              <a:ext uri="{FF2B5EF4-FFF2-40B4-BE49-F238E27FC236}">
                <a16:creationId xmlns:a16="http://schemas.microsoft.com/office/drawing/2014/main" id="{F6912FEA-0355-4E72-B017-4DF3724E1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159" y="3370331"/>
            <a:ext cx="1995749" cy="165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631D25D-EE7E-4F84-A605-31C24C076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265938"/>
              </p:ext>
            </p:extLst>
          </p:nvPr>
        </p:nvGraphicFramePr>
        <p:xfrm>
          <a:off x="724179" y="3521288"/>
          <a:ext cx="2570836" cy="150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4" imgW="7619040" imgH="4456800" progId="Photoshop.Image.18">
                  <p:embed/>
                </p:oleObj>
              </mc:Choice>
              <mc:Fallback>
                <p:oleObj name="Image" r:id="rId4" imgW="7619040" imgH="44568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179" y="3521288"/>
                        <a:ext cx="2570836" cy="1503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https://store.storeimages.cdn-apple.com/4974/as-images.apple.com/is/image/AppleInc/aos/published/images/H/KH/HKHC2/HKHC2?wid=445&amp;hei=445&amp;fmt=jpeg&amp;qlt=95&amp;op_sharpen=0&amp;resMode=bicub&amp;op_usm=0.5,0.5,0,0&amp;iccEmbed=0&amp;layer=comp&amp;.v=1474481298618">
            <a:extLst>
              <a:ext uri="{FF2B5EF4-FFF2-40B4-BE49-F238E27FC236}">
                <a16:creationId xmlns:a16="http://schemas.microsoft.com/office/drawing/2014/main" id="{5FA39D24-2380-4876-9AF2-C8765C9DA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3143" r="32187" b="7003"/>
          <a:stretch/>
        </p:blipFill>
        <p:spPr bwMode="auto">
          <a:xfrm>
            <a:off x="6966854" y="2617365"/>
            <a:ext cx="943964" cy="240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AEE9064-0633-47C1-86A9-860957F85C3C}"/>
              </a:ext>
            </a:extLst>
          </p:cNvPr>
          <p:cNvSpPr/>
          <p:nvPr/>
        </p:nvSpPr>
        <p:spPr>
          <a:xfrm>
            <a:off x="1262277" y="176520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</a:rPr>
              <a:t>Java</a:t>
            </a:r>
            <a:endParaRPr lang="zh-CN" altLang="en-US" sz="24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253CC3-5D9B-45E3-A806-690863295DCA}"/>
              </a:ext>
            </a:extLst>
          </p:cNvPr>
          <p:cNvSpPr/>
          <p:nvPr/>
        </p:nvSpPr>
        <p:spPr>
          <a:xfrm>
            <a:off x="4144436" y="1777107"/>
            <a:ext cx="795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</a:rPr>
              <a:t>C++</a:t>
            </a:r>
            <a:endParaRPr lang="zh-CN" altLang="en-US" sz="2400" dirty="0">
              <a:latin typeface="+mj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44891F-E027-4B74-96C7-16783FE0CE5C}"/>
              </a:ext>
            </a:extLst>
          </p:cNvPr>
          <p:cNvSpPr/>
          <p:nvPr/>
        </p:nvSpPr>
        <p:spPr>
          <a:xfrm>
            <a:off x="7074686" y="1765476"/>
            <a:ext cx="577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</a:rPr>
              <a:t>Go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71074B-915F-4C53-89EB-06F23BC25569}"/>
              </a:ext>
            </a:extLst>
          </p:cNvPr>
          <p:cNvSpPr/>
          <p:nvPr/>
        </p:nvSpPr>
        <p:spPr>
          <a:xfrm>
            <a:off x="1262277" y="5243934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Nokia N97</a:t>
            </a:r>
            <a:endParaRPr lang="zh-CN" altLang="en-US" dirty="0">
              <a:latin typeface="+mj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36586C-FE71-4E7C-9B3B-1FC5C83C4913}"/>
              </a:ext>
            </a:extLst>
          </p:cNvPr>
          <p:cNvSpPr/>
          <p:nvPr/>
        </p:nvSpPr>
        <p:spPr>
          <a:xfrm>
            <a:off x="4144436" y="5243934"/>
            <a:ext cx="1482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HTC Android</a:t>
            </a:r>
            <a:endParaRPr lang="zh-CN" altLang="en-US" dirty="0">
              <a:latin typeface="+mj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615F6C7-D2DA-49E7-800E-FF18FB471C2E}"/>
              </a:ext>
            </a:extLst>
          </p:cNvPr>
          <p:cNvSpPr/>
          <p:nvPr/>
        </p:nvSpPr>
        <p:spPr>
          <a:xfrm>
            <a:off x="7074686" y="5243934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iPhone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231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3042999"/>
            <a:ext cx="65171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简单是一种隐藏复杂性的艺术</a:t>
            </a:r>
            <a:endParaRPr lang="en-US" altLang="zh-CN" sz="3600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Simplicity is the art of hiding complexity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741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57F17F-A568-4C86-95F7-0190DB6C92F4}"/>
              </a:ext>
            </a:extLst>
          </p:cNvPr>
          <p:cNvSpPr/>
          <p:nvPr/>
        </p:nvSpPr>
        <p:spPr>
          <a:xfrm>
            <a:off x="2083129" y="2695779"/>
            <a:ext cx="4716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Simple can be harder than complex;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you have to work hard to get your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Thinking clean to make it simple.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5D3B9E-19B8-4F45-A43A-2D1AD008A068}"/>
              </a:ext>
            </a:extLst>
          </p:cNvPr>
          <p:cNvSpPr/>
          <p:nvPr/>
        </p:nvSpPr>
        <p:spPr>
          <a:xfrm rot="10800000">
            <a:off x="2083129" y="1839507"/>
            <a:ext cx="3805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6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57EC64-70B0-457D-ADBF-D626304A1E45}"/>
              </a:ext>
            </a:extLst>
          </p:cNvPr>
          <p:cNvSpPr/>
          <p:nvPr/>
        </p:nvSpPr>
        <p:spPr>
          <a:xfrm>
            <a:off x="6513905" y="3715166"/>
            <a:ext cx="4216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6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A0B1EF-FB18-4002-A12C-B74CE785E09F}"/>
              </a:ext>
            </a:extLst>
          </p:cNvPr>
          <p:cNvSpPr/>
          <p:nvPr/>
        </p:nvSpPr>
        <p:spPr>
          <a:xfrm>
            <a:off x="2083128" y="4468167"/>
            <a:ext cx="1840568" cy="3983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616161"/>
                </a:solidFill>
                <a:latin typeface="+mn-ea"/>
              </a:rPr>
              <a:t>—— Steve Jobs</a:t>
            </a:r>
            <a:endParaRPr lang="zh-CN" altLang="en-US" dirty="0">
              <a:solidFill>
                <a:srgbClr val="61616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065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3042999"/>
            <a:ext cx="662277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软件工程视角</a:t>
            </a:r>
            <a:endParaRPr lang="en-US" altLang="zh-CN" sz="3600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From a software engineering perspective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</p:spTree>
    <p:extLst>
      <p:ext uri="{BB962C8B-B14F-4D97-AF65-F5344CB8AC3E}">
        <p14:creationId xmlns:p14="http://schemas.microsoft.com/office/powerpoint/2010/main" val="1277673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3042999"/>
            <a:ext cx="57256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简单也可以是富有表达力的</a:t>
            </a:r>
            <a:endParaRPr lang="en-US" altLang="zh-CN" sz="3600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Simple can be expressive</a:t>
            </a: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388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996772A-B6BF-4A03-B2C2-8F45BC46394D}"/>
              </a:ext>
            </a:extLst>
          </p:cNvPr>
          <p:cNvSpPr txBox="1"/>
          <p:nvPr/>
        </p:nvSpPr>
        <p:spPr>
          <a:xfrm>
            <a:off x="920245" y="507064"/>
            <a:ext cx="2741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zh-CN" altLang="en-US" sz="3200" dirty="0">
                <a:solidFill>
                  <a:schemeClr val="bg1"/>
                </a:solidFill>
              </a:rPr>
              <a:t>简单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2673667"/>
            <a:ext cx="168103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Packages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Interfaces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Goroutines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Channels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Tooling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8663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98C7FA43-F76F-48A3-BF0F-E4A919CF6053}"/>
              </a:ext>
            </a:extLst>
          </p:cNvPr>
          <p:cNvSpPr txBox="1"/>
          <p:nvPr/>
        </p:nvSpPr>
        <p:spPr>
          <a:xfrm>
            <a:off x="939548" y="499446"/>
            <a:ext cx="2423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Hello, World!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A5F38871-B377-49D3-AE74-AD7974B9A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028" y="2380361"/>
            <a:ext cx="4667945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package main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import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"fmt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roid Sans Mono" panose="020B0609030804020204" pitchFamily="49" charset="0"/>
                <a:cs typeface="Droid Sans Mono" panose="020B0609030804020204" pitchFamily="49" charset="0"/>
              </a:rPr>
              <a:t>"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func main() {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fmt.Println(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"Hello, 世界!"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}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40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742022-502A-49D0-98FA-3CA1C5F3C109}"/>
              </a:ext>
            </a:extLst>
          </p:cNvPr>
          <p:cNvSpPr txBox="1"/>
          <p:nvPr/>
        </p:nvSpPr>
        <p:spPr>
          <a:xfrm>
            <a:off x="939548" y="499445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编译和执行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732" y="3150414"/>
            <a:ext cx="20145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go run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hello.go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072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2741B2-B5C2-46C2-8023-E2B6C08CA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9" y="3623790"/>
            <a:ext cx="528685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~/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workspace/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bin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#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编译输出的可执行二进制文件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pkg # </a:t>
            </a:r>
            <a:r>
              <a:rPr lang="zh-CN" altLang="en-US" sz="2400" dirty="0">
                <a:solidFill>
                  <a:schemeClr val="bg1"/>
                </a:solidFill>
                <a:cs typeface="Droid Sans Mono" panose="020B0609030804020204" pitchFamily="49" charset="0"/>
              </a:rPr>
              <a:t>编译输出的包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src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#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源代码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9" y="2169339"/>
            <a:ext cx="39290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export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GOPATH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=~/workspace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2355189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5F97C4-86F3-47F1-9DD3-7E682AFDC577}"/>
              </a:ext>
            </a:extLst>
          </p:cNvPr>
          <p:cNvGrpSpPr/>
          <p:nvPr/>
        </p:nvGrpSpPr>
        <p:grpSpPr>
          <a:xfrm>
            <a:off x="663001" y="2454184"/>
            <a:ext cx="7817998" cy="1151556"/>
            <a:chOff x="836867" y="2438654"/>
            <a:chExt cx="8344323" cy="115155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88A4CC-F769-4150-8076-CF89C17FEEA5}"/>
                </a:ext>
              </a:extLst>
            </p:cNvPr>
            <p:cNvSpPr txBox="1"/>
            <p:nvPr/>
          </p:nvSpPr>
          <p:spPr>
            <a:xfrm>
              <a:off x="1220552" y="25437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第一部分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506FADB-EB2E-4657-A452-F038424CB73F}"/>
                </a:ext>
              </a:extLst>
            </p:cNvPr>
            <p:cNvCxnSpPr/>
            <p:nvPr/>
          </p:nvCxnSpPr>
          <p:spPr>
            <a:xfrm flipH="1">
              <a:off x="2905668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ABBC8C3-CB85-4E01-8434-3B49E74680A1}"/>
                </a:ext>
              </a:extLst>
            </p:cNvPr>
            <p:cNvCxnSpPr/>
            <p:nvPr/>
          </p:nvCxnSpPr>
          <p:spPr>
            <a:xfrm flipH="1">
              <a:off x="6016886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A3489BD-2465-49E4-8F83-3DE1CFBD1ECF}"/>
                </a:ext>
              </a:extLst>
            </p:cNvPr>
            <p:cNvSpPr txBox="1"/>
            <p:nvPr/>
          </p:nvSpPr>
          <p:spPr>
            <a:xfrm>
              <a:off x="836867" y="3005435"/>
              <a:ext cx="20910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+mj-ea"/>
                </a:rPr>
                <a:t>Go</a:t>
              </a:r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是什么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D04BEFB-6D74-423B-9253-939E9E26CF29}"/>
                </a:ext>
              </a:extLst>
            </p:cNvPr>
            <p:cNvSpPr txBox="1"/>
            <p:nvPr/>
          </p:nvSpPr>
          <p:spPr>
            <a:xfrm>
              <a:off x="4053467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第二部分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2B57C8B-8E43-46E8-9BFE-ABF5E33747A0}"/>
                </a:ext>
              </a:extLst>
            </p:cNvPr>
            <p:cNvSpPr txBox="1"/>
            <p:nvPr/>
          </p:nvSpPr>
          <p:spPr>
            <a:xfrm>
              <a:off x="3112097" y="3005435"/>
              <a:ext cx="29670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为什么选择</a:t>
              </a:r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+mj-ea"/>
                </a:rPr>
                <a:t>Go</a:t>
              </a:r>
              <a:endParaRPr lang="zh-CN" altLang="en-US" sz="32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99D617C-158F-4586-8ED0-5E6BF9776C90}"/>
                </a:ext>
              </a:extLst>
            </p:cNvPr>
            <p:cNvSpPr txBox="1"/>
            <p:nvPr/>
          </p:nvSpPr>
          <p:spPr>
            <a:xfrm>
              <a:off x="6998962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第三部分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42577C-CBD8-4C44-BB5B-E82DFE1F8238}"/>
                </a:ext>
              </a:extLst>
            </p:cNvPr>
            <p:cNvSpPr txBox="1"/>
            <p:nvPr/>
          </p:nvSpPr>
          <p:spPr>
            <a:xfrm>
              <a:off x="6214111" y="3005435"/>
              <a:ext cx="29670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云计算</a:t>
              </a:r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+mj-ea"/>
                </a:rPr>
                <a:t>Go</a:t>
              </a:r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实践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0C4D115-181F-4D1B-A659-68ED6ED90228}"/>
              </a:ext>
            </a:extLst>
          </p:cNvPr>
          <p:cNvGrpSpPr/>
          <p:nvPr/>
        </p:nvGrpSpPr>
        <p:grpSpPr>
          <a:xfrm>
            <a:off x="2503032" y="1074941"/>
            <a:ext cx="4137936" cy="794468"/>
            <a:chOff x="4027032" y="1058306"/>
            <a:chExt cx="4137936" cy="79446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59D8303-A76F-4DDE-A26D-6C65DE06E6B5}"/>
                </a:ext>
              </a:extLst>
            </p:cNvPr>
            <p:cNvSpPr txBox="1"/>
            <p:nvPr/>
          </p:nvSpPr>
          <p:spPr>
            <a:xfrm>
              <a:off x="5581212" y="1129188"/>
              <a:ext cx="23987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CONTENTS</a:t>
              </a:r>
              <a:endPara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ADFE464-2B8F-4A71-8650-F9499966E2D8}"/>
                </a:ext>
              </a:extLst>
            </p:cNvPr>
            <p:cNvSpPr txBox="1"/>
            <p:nvPr/>
          </p:nvSpPr>
          <p:spPr>
            <a:xfrm>
              <a:off x="4313592" y="112918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目录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977EBD2-3A91-45E7-B4C6-41E00C691224}"/>
                </a:ext>
              </a:extLst>
            </p:cNvPr>
            <p:cNvCxnSpPr/>
            <p:nvPr/>
          </p:nvCxnSpPr>
          <p:spPr>
            <a:xfrm>
              <a:off x="5506868" y="1239718"/>
              <a:ext cx="0" cy="4318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6D61A30-117F-4561-A130-7C1BCD5EC510}"/>
                </a:ext>
              </a:extLst>
            </p:cNvPr>
            <p:cNvSpPr/>
            <p:nvPr/>
          </p:nvSpPr>
          <p:spPr>
            <a:xfrm>
              <a:off x="4027032" y="1058306"/>
              <a:ext cx="4137936" cy="794468"/>
            </a:xfrm>
            <a:prstGeom prst="rect">
              <a:avLst/>
            </a:prstGeom>
            <a:ln>
              <a:solidFill>
                <a:srgbClr val="61616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https://pbs.twimg.com/media/CqIa5yNWIAAWcDb.jpg">
            <a:extLst>
              <a:ext uri="{FF2B5EF4-FFF2-40B4-BE49-F238E27FC236}">
                <a16:creationId xmlns:a16="http://schemas.microsoft.com/office/drawing/2014/main" id="{C0B80CC8-CF71-4767-BB08-4D90F6F42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b="21075"/>
          <a:stretch/>
        </p:blipFill>
        <p:spPr bwMode="auto">
          <a:xfrm>
            <a:off x="2422307" y="4139619"/>
            <a:ext cx="4299386" cy="234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252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028E9-7C29-422A-81ED-141BA5846E7E}"/>
              </a:ext>
            </a:extLst>
          </p:cNvPr>
          <p:cNvSpPr txBox="1"/>
          <p:nvPr/>
        </p:nvSpPr>
        <p:spPr>
          <a:xfrm>
            <a:off x="939548" y="499445"/>
            <a:ext cx="2416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远程</a:t>
            </a:r>
            <a:r>
              <a:rPr lang="en-US" altLang="zh-CN" sz="3200" dirty="0">
                <a:solidFill>
                  <a:schemeClr val="bg1"/>
                </a:solidFill>
              </a:rPr>
              <a:t>Package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578" y="3236139"/>
            <a:ext cx="56028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import 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"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github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.com/bradfitz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/gomemcache"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417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028E9-7C29-422A-81ED-141BA5846E7E}"/>
              </a:ext>
            </a:extLst>
          </p:cNvPr>
          <p:cNvSpPr txBox="1"/>
          <p:nvPr/>
        </p:nvSpPr>
        <p:spPr>
          <a:xfrm>
            <a:off x="939548" y="499445"/>
            <a:ext cx="2416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远程</a:t>
            </a:r>
            <a:r>
              <a:rPr lang="en-US" altLang="zh-CN" sz="3200" dirty="0">
                <a:solidFill>
                  <a:schemeClr val="bg1"/>
                </a:solidFill>
              </a:rPr>
              <a:t>Package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997" y="3236139"/>
            <a:ext cx="5384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go get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github.com/bradfitz/gomemcache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4959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028E9-7C29-422A-81ED-141BA5846E7E}"/>
              </a:ext>
            </a:extLst>
          </p:cNvPr>
          <p:cNvSpPr txBox="1"/>
          <p:nvPr/>
        </p:nvSpPr>
        <p:spPr>
          <a:xfrm>
            <a:off x="939548" y="499445"/>
            <a:ext cx="2416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Package</a:t>
            </a:r>
            <a:r>
              <a:rPr lang="zh-CN" altLang="en-US" sz="3200" dirty="0">
                <a:solidFill>
                  <a:schemeClr val="bg1"/>
                </a:solidFill>
              </a:rPr>
              <a:t>路径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99" y="4165779"/>
            <a:ext cx="66800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~/workspace/src/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github.com/bradfitz/gomemcache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FD8230-F030-4631-8A8D-88DCA5EDD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99" y="2306499"/>
            <a:ext cx="66800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bg1"/>
                </a:solidFill>
                <a:cs typeface="Droid Sans Mono" panose="020B0609030804020204" pitchFamily="49" charset="0"/>
              </a:rPr>
              <a:t>$GOPATH/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src/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github.com/bradfitz/gomemcache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32634D8-7DA7-43F4-8EBE-A0E889B78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99" y="3236139"/>
            <a:ext cx="3910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或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7662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19709" y="49944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代码目录结构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6E8B57-1DA6-4E2E-BFE6-03351852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351" y="1238250"/>
            <a:ext cx="3911299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2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AF1E0E-542C-4C0F-B7F0-F330F8C26782}"/>
              </a:ext>
            </a:extLst>
          </p:cNvPr>
          <p:cNvSpPr/>
          <p:nvPr/>
        </p:nvSpPr>
        <p:spPr>
          <a:xfrm>
            <a:off x="1516380" y="1657900"/>
            <a:ext cx="61112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src/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github.com/golang/example/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    .git/                                                   # Git repository metadata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hello/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    hello.go                                         # command source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stringutil/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    reverse.go                                      # package source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    reverse_test.go                               # test source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4261140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CA5372B-E82D-4BC6-A025-F3BCC6137305}"/>
              </a:ext>
            </a:extLst>
          </p:cNvPr>
          <p:cNvSpPr txBox="1"/>
          <p:nvPr/>
        </p:nvSpPr>
        <p:spPr>
          <a:xfrm>
            <a:off x="939548" y="499445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编译和安装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9DF898C-B167-457E-81BC-8A574E672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49" y="3236139"/>
            <a:ext cx="55879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go install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github.com/golang/example/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hello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5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AF1E0E-542C-4C0F-B7F0-F330F8C26782}"/>
              </a:ext>
            </a:extLst>
          </p:cNvPr>
          <p:cNvSpPr/>
          <p:nvPr/>
        </p:nvSpPr>
        <p:spPr>
          <a:xfrm>
            <a:off x="1516380" y="1657900"/>
            <a:ext cx="61112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src/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github.com/golang/example/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.git/                                                   # Git repository metadata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hello/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hello.go                                         # command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stringutil/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reverse.go                                      # package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reverse_test.go                               # test source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bin/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hello                                                     # command executable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pkg/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linux_amd64/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    github.com/golang/example/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        stringutil.a                                     # package object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1589029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AF1E0E-542C-4C0F-B7F0-F330F8C26782}"/>
              </a:ext>
            </a:extLst>
          </p:cNvPr>
          <p:cNvSpPr/>
          <p:nvPr/>
        </p:nvSpPr>
        <p:spPr>
          <a:xfrm>
            <a:off x="1516380" y="1657900"/>
            <a:ext cx="61112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src/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github.com/golang/example/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.git/                                                   # Git repository metadata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hello/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hello.go                                         # command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stringutil/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reverse.go                                      # package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reverse_test.go                               # test source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hello                                                     # command executable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pkg/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zh-CN" altLang="en-US" sz="1600" dirty="0">
                <a:solidFill>
                  <a:schemeClr val="bg1"/>
                </a:solidFill>
              </a:rPr>
              <a:t>linux_amd64/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github.com/golang/example/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stringutil.a                                     # package object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4190435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定义一组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9A1456-CEC9-4F54-B472-FF22B8BBEB7A}"/>
              </a:ext>
            </a:extLst>
          </p:cNvPr>
          <p:cNvSpPr/>
          <p:nvPr/>
        </p:nvSpPr>
        <p:spPr>
          <a:xfrm>
            <a:off x="2286000" y="319325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package io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type Writer interface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Write(data []byte) (n int, err error)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16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D1AF4DE-31CE-4A22-983B-7AE7E3140D04}"/>
              </a:ext>
            </a:extLst>
          </p:cNvPr>
          <p:cNvSpPr/>
          <p:nvPr/>
        </p:nvSpPr>
        <p:spPr>
          <a:xfrm>
            <a:off x="2286000" y="3193256"/>
            <a:ext cx="50215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package bytes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type Buffer struct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...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func (b *Buffer) Write(data []byte) (n int, err error)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...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可以通过实现方法来</a:t>
            </a:r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接口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0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8E3795-F1AE-4806-9262-452529F4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284"/>
            <a:ext cx="3282350" cy="32823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D7E4AE-C764-4347-A693-3699E2DF7BC2}"/>
              </a:ext>
            </a:extLst>
          </p:cNvPr>
          <p:cNvSpPr txBox="1"/>
          <p:nvPr/>
        </p:nvSpPr>
        <p:spPr>
          <a:xfrm>
            <a:off x="4056967" y="3112365"/>
            <a:ext cx="26789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Go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是什么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3401F4-8D06-4B14-B7C4-4520238E9EBF}"/>
              </a:ext>
            </a:extLst>
          </p:cNvPr>
          <p:cNvSpPr txBox="1"/>
          <p:nvPr/>
        </p:nvSpPr>
        <p:spPr>
          <a:xfrm>
            <a:off x="4056967" y="25652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dirty="0">
                <a:latin typeface="+mn-ea"/>
                <a:ea typeface="+mn-ea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3002825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D1AF4DE-31CE-4A22-983B-7AE7E3140D04}"/>
              </a:ext>
            </a:extLst>
          </p:cNvPr>
          <p:cNvSpPr/>
          <p:nvPr/>
        </p:nvSpPr>
        <p:spPr>
          <a:xfrm>
            <a:off x="2286000" y="3193256"/>
            <a:ext cx="5448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package fmt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func Fprintf(w io.Writer, format string, args ...interface{})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502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实现了接口的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实例，可以</a:t>
            </a:r>
            <a:r>
              <a:rPr lang="zh-CN" altLang="en-US" dirty="0">
                <a:solidFill>
                  <a:schemeClr val="bg1"/>
                </a:solidFill>
              </a:rPr>
              <a:t>赋值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给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的变量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98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D1AF4DE-31CE-4A22-983B-7AE7E3140D04}"/>
              </a:ext>
            </a:extLst>
          </p:cNvPr>
          <p:cNvSpPr/>
          <p:nvPr/>
        </p:nvSpPr>
        <p:spPr>
          <a:xfrm>
            <a:off x="2286000" y="3193256"/>
            <a:ext cx="5448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 := new(bytes.Buffer)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var w io.Writer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w = b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fmt.Fprintf(w, "hello, world\n")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502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实现了接口的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实例，可以</a:t>
            </a:r>
            <a:r>
              <a:rPr lang="zh-CN" altLang="en-US" dirty="0">
                <a:solidFill>
                  <a:schemeClr val="bg1"/>
                </a:solidFill>
              </a:rPr>
              <a:t>赋值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给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的变量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50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2482822"/>
            <a:ext cx="45377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接口和实现之间</a:t>
            </a:r>
            <a:r>
              <a:rPr lang="zh-CN" altLang="en-US" dirty="0">
                <a:solidFill>
                  <a:schemeClr val="bg1"/>
                </a:solidFill>
              </a:rPr>
              <a:t>没有显式依赖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富有表达力的</a:t>
            </a:r>
            <a:r>
              <a:rPr lang="zh-CN" altLang="en-US" dirty="0">
                <a:solidFill>
                  <a:schemeClr val="bg1"/>
                </a:solidFill>
              </a:rPr>
              <a:t>组合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范式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容易</a:t>
            </a:r>
            <a:r>
              <a:rPr lang="zh-CN" altLang="en-US" dirty="0">
                <a:solidFill>
                  <a:schemeClr val="bg1"/>
                </a:solidFill>
              </a:rPr>
              <a:t>测试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避免过度设计的</a:t>
            </a:r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zh-CN" altLang="en-US" dirty="0">
                <a:solidFill>
                  <a:schemeClr val="bg1"/>
                </a:solidFill>
              </a:rPr>
              <a:t>僵硬的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面向对象继承层次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11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F152030-9F35-4815-B37A-8C422A571EC8}"/>
              </a:ext>
            </a:extLst>
          </p:cNvPr>
          <p:cNvSpPr txBox="1"/>
          <p:nvPr/>
        </p:nvSpPr>
        <p:spPr>
          <a:xfrm>
            <a:off x="924127" y="507064"/>
            <a:ext cx="1140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Types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2482822"/>
            <a:ext cx="45377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没有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继承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没有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子类型多态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没有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泛型（也许将来会有）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65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1854CE-8DE1-4087-8B6D-2D11FDA07BBB}"/>
              </a:ext>
            </a:extLst>
          </p:cNvPr>
          <p:cNvSpPr txBox="1"/>
          <p:nvPr/>
        </p:nvSpPr>
        <p:spPr>
          <a:xfrm>
            <a:off x="924127" y="507064"/>
            <a:ext cx="279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Type assertions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19923" y="1962705"/>
            <a:ext cx="45377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interface{}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"hello"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.(string)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s, ok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.(string)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(s, ok)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f, ok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.(float64)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(f, ok)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 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.(float64)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panic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980092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1854CE-8DE1-4087-8B6D-2D11FDA07BBB}"/>
              </a:ext>
            </a:extLst>
          </p:cNvPr>
          <p:cNvSpPr txBox="1"/>
          <p:nvPr/>
        </p:nvSpPr>
        <p:spPr>
          <a:xfrm>
            <a:off x="1067788" y="507064"/>
            <a:ext cx="2504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Type switches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20278" y="2482822"/>
            <a:ext cx="45377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switch v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.(type)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case T: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// here v has type 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case S: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// here v has type 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default: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// no match; here v has the same type as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4073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3598558"/>
            <a:ext cx="4537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f()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go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f(x, y, z)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2D7212-C4A4-4856-80A9-4773E8BDCD77}"/>
              </a:ext>
            </a:extLst>
          </p:cNvPr>
          <p:cNvSpPr/>
          <p:nvPr/>
        </p:nvSpPr>
        <p:spPr>
          <a:xfrm>
            <a:off x="2303145" y="2160532"/>
            <a:ext cx="508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Goroutine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轻量级线程，由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runtime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管理和调度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63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3598558"/>
            <a:ext cx="5683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ch := make(chan int)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创建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 ch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ch &lt;- v                  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阻塞，直到发送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v := &lt;-ch               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阻塞，直到从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接收并赋值给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2D7212-C4A4-4856-80A9-4773E8BDCD77}"/>
              </a:ext>
            </a:extLst>
          </p:cNvPr>
          <p:cNvSpPr/>
          <p:nvPr/>
        </p:nvSpPr>
        <p:spPr>
          <a:xfrm>
            <a:off x="2303145" y="2160532"/>
            <a:ext cx="508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Channel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goroutine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之间的</a:t>
            </a:r>
            <a:r>
              <a:rPr lang="zh-CN" altLang="en-US" dirty="0">
                <a:solidFill>
                  <a:schemeClr val="bg1"/>
                </a:solidFill>
              </a:rPr>
              <a:t>通信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zh-CN" altLang="en-US" dirty="0">
                <a:solidFill>
                  <a:schemeClr val="bg1"/>
                </a:solidFill>
              </a:rPr>
              <a:t>同步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77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4" y="1719424"/>
            <a:ext cx="63962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fibonacci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 int, c chan int)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x, y := 0, 1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for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:= 0;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 n;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++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c &lt;- x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x, y = y,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x+y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CN" dirty="0">
                <a:solidFill>
                  <a:schemeClr val="bg1"/>
                </a:solidFill>
              </a:rPr>
              <a:t>close(c)           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关闭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，表示值发送完了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main()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c := make(chan int, 10)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go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fibonacci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(cap(c), c)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CN" dirty="0">
                <a:solidFill>
                  <a:schemeClr val="bg1"/>
                </a:solidFill>
              </a:rPr>
              <a:t>for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 := range 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{    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循环从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接收值，直到它被关闭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6411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531358" y="2071762"/>
            <a:ext cx="67485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fibonacci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(c, quit chan int)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x, y := 0, 1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CN" dirty="0">
                <a:solidFill>
                  <a:schemeClr val="bg1"/>
                </a:solidFill>
              </a:rPr>
              <a:t>for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select {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阻塞，直到某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可发送或可接收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case c &lt;- x: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	x, y = y, </a:t>
            </a:r>
            <a:r>
              <a:rPr lang="en-US" altLang="zh-CN" dirty="0" err="1">
                <a:solidFill>
                  <a:schemeClr val="bg1"/>
                </a:solidFill>
              </a:rPr>
              <a:t>x+y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case &lt;-quit: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	</a:t>
            </a:r>
            <a:r>
              <a:rPr lang="en-US" altLang="zh-CN" dirty="0" err="1">
                <a:solidFill>
                  <a:schemeClr val="bg1"/>
                </a:solidFill>
              </a:rPr>
              <a:t>fmt.Println</a:t>
            </a:r>
            <a:r>
              <a:rPr lang="en-US" altLang="zh-CN" dirty="0">
                <a:solidFill>
                  <a:schemeClr val="bg1"/>
                </a:solidFill>
              </a:rPr>
              <a:t>("quit")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	return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}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298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7099A173-EE54-471B-8F9A-F663D95879C9}"/>
              </a:ext>
            </a:extLst>
          </p:cNvPr>
          <p:cNvGrpSpPr/>
          <p:nvPr/>
        </p:nvGrpSpPr>
        <p:grpSpPr>
          <a:xfrm>
            <a:off x="1210748" y="3192363"/>
            <a:ext cx="6722505" cy="2250765"/>
            <a:chOff x="1091766" y="2786917"/>
            <a:chExt cx="6722505" cy="225076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D9EE819-F918-4402-B635-1265D2F4FA18}"/>
                </a:ext>
              </a:extLst>
            </p:cNvPr>
            <p:cNvSpPr txBox="1"/>
            <p:nvPr/>
          </p:nvSpPr>
          <p:spPr>
            <a:xfrm>
              <a:off x="1091766" y="3097469"/>
              <a:ext cx="2853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Compiled but </a:t>
              </a:r>
              <a:r>
                <a:rPr lang="en-US" altLang="zh-CN" sz="2800" dirty="0">
                  <a:solidFill>
                    <a:schemeClr val="bg1"/>
                  </a:solidFill>
                </a:rPr>
                <a:t>fast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C193B0A-66A7-4147-A98C-E376E1A4A549}"/>
                </a:ext>
              </a:extLst>
            </p:cNvPr>
            <p:cNvSpPr txBox="1"/>
            <p:nvPr/>
          </p:nvSpPr>
          <p:spPr>
            <a:xfrm>
              <a:off x="1091766" y="3837125"/>
              <a:ext cx="26773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Statically typed</a:t>
              </a:r>
            </a:p>
            <a:p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but </a:t>
              </a:r>
              <a:r>
                <a:rPr lang="en-US" altLang="zh-CN" sz="2800" dirty="0">
                  <a:solidFill>
                    <a:schemeClr val="bg1"/>
                  </a:solidFill>
                </a:rPr>
                <a:t>dynamic feel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B81E62D-D5E1-4438-AC70-FDC85D2A182E}"/>
                </a:ext>
              </a:extLst>
            </p:cNvPr>
            <p:cNvSpPr txBox="1"/>
            <p:nvPr/>
          </p:nvSpPr>
          <p:spPr>
            <a:xfrm>
              <a:off x="4324793" y="3097469"/>
              <a:ext cx="18638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Concurrent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084E25F-EF29-4BFD-8514-610578C502F4}"/>
                </a:ext>
              </a:extLst>
            </p:cNvPr>
            <p:cNvSpPr txBox="1"/>
            <p:nvPr/>
          </p:nvSpPr>
          <p:spPr>
            <a:xfrm>
              <a:off x="4324793" y="3837125"/>
              <a:ext cx="3218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Simple &amp; Productive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6EE01-9F79-4F79-9EF1-EEE972C0D4C5}"/>
                </a:ext>
              </a:extLst>
            </p:cNvPr>
            <p:cNvGrpSpPr/>
            <p:nvPr/>
          </p:nvGrpSpPr>
          <p:grpSpPr>
            <a:xfrm>
              <a:off x="1091766" y="2786917"/>
              <a:ext cx="6722505" cy="2250765"/>
              <a:chOff x="1244166" y="3030814"/>
              <a:chExt cx="6722505" cy="2250765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7781CB49-1E6A-4810-9EEF-054F570FC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4166" y="3030814"/>
                <a:ext cx="6722505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B0D310D-88E2-48D6-8B6F-D0FAD3DD74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4166" y="5281579"/>
                <a:ext cx="6722505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https://talks.golang.org/2012/splash/appenginegophercolor.jpg">
            <a:extLst>
              <a:ext uri="{FF2B5EF4-FFF2-40B4-BE49-F238E27FC236}">
                <a16:creationId xmlns:a16="http://schemas.microsoft.com/office/drawing/2014/main" id="{F38584BA-E44A-4F01-B2CA-EF554A9B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41" y="988888"/>
            <a:ext cx="3496119" cy="220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853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工具链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3869606" y="2828836"/>
            <a:ext cx="14047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官方出品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唾手可得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极易使用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738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529A63C-55A8-4B69-B072-D8AF77094561}"/>
              </a:ext>
            </a:extLst>
          </p:cNvPr>
          <p:cNvSpPr txBox="1"/>
          <p:nvPr/>
        </p:nvSpPr>
        <p:spPr>
          <a:xfrm>
            <a:off x="917586" y="510788"/>
            <a:ext cx="2248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代码格式化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671416" y="3244334"/>
            <a:ext cx="3801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</a:t>
            </a:r>
            <a:r>
              <a:rPr lang="en-US" altLang="zh-CN" dirty="0" err="1">
                <a:solidFill>
                  <a:schemeClr val="bg1"/>
                </a:solidFill>
              </a:rPr>
              <a:t>fmt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github.com/golang/example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71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558439" y="1727813"/>
            <a:ext cx="60271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package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strings_test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 (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"strings"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"testing"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TestIndex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 </a:t>
            </a:r>
            <a:r>
              <a:rPr lang="en-US" altLang="zh-CN" dirty="0">
                <a:solidFill>
                  <a:schemeClr val="bg1"/>
                </a:solidFill>
              </a:rPr>
              <a:t>*</a:t>
            </a:r>
            <a:r>
              <a:rPr lang="en-US" altLang="zh-CN" dirty="0" err="1">
                <a:solidFill>
                  <a:schemeClr val="bg1"/>
                </a:solidFill>
              </a:rPr>
              <a:t>testing.T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want = "chicken", "ken", 4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got :=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strings.Index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if got != want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altLang="zh-CN" dirty="0" err="1">
                <a:solidFill>
                  <a:schemeClr val="bg1"/>
                </a:solidFill>
              </a:rPr>
              <a:t>t.Errorf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("Index(%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q,%q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= %v; want %v", s,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got, want)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12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108874" y="3011330"/>
            <a:ext cx="3629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test –v  # </a:t>
            </a:r>
            <a:r>
              <a:rPr lang="zh-CN" altLang="en-US" dirty="0">
                <a:solidFill>
                  <a:schemeClr val="bg1"/>
                </a:solidFill>
              </a:rPr>
              <a:t>执行测试用例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=== RUN  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TestIndex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- -  PASS: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TestIndex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(0.00s)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12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840427" y="3028108"/>
            <a:ext cx="5281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test –cover  #</a:t>
            </a:r>
            <a:r>
              <a:rPr lang="zh-CN" altLang="en-US" dirty="0">
                <a:solidFill>
                  <a:schemeClr val="bg1"/>
                </a:solidFill>
              </a:rPr>
              <a:t> 执行测试用例，并分析覆盖率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coverage: 97.8% of statements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ok      strings 0.416s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92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763308" y="2004651"/>
            <a:ext cx="6422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test -</a:t>
            </a:r>
            <a:r>
              <a:rPr lang="en-US" altLang="zh-CN" dirty="0" err="1">
                <a:solidFill>
                  <a:schemeClr val="bg1"/>
                </a:solidFill>
              </a:rPr>
              <a:t>coverprofile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en-US" altLang="zh-CN" dirty="0" err="1">
                <a:solidFill>
                  <a:schemeClr val="bg1"/>
                </a:solidFill>
              </a:rPr>
              <a:t>cover.out</a:t>
            </a:r>
            <a:r>
              <a:rPr lang="en-US" altLang="zh-CN" dirty="0">
                <a:solidFill>
                  <a:schemeClr val="bg1"/>
                </a:solidFill>
              </a:rPr>
              <a:t>  # </a:t>
            </a:r>
            <a:r>
              <a:rPr lang="zh-CN" altLang="en-US" dirty="0">
                <a:solidFill>
                  <a:schemeClr val="bg1"/>
                </a:solidFill>
              </a:rPr>
              <a:t>生成覆盖率</a:t>
            </a:r>
            <a:r>
              <a:rPr lang="en-US" altLang="zh-CN" dirty="0">
                <a:solidFill>
                  <a:schemeClr val="bg1"/>
                </a:solidFill>
              </a:rPr>
              <a:t>profile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coverage: 97.8% of statements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ok      strings 0.443s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tool cover -</a:t>
            </a:r>
            <a:r>
              <a:rPr lang="en-US" altLang="zh-CN" dirty="0" err="1">
                <a:solidFill>
                  <a:schemeClr val="bg1"/>
                </a:solidFill>
              </a:rPr>
              <a:t>func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en-US" altLang="zh-CN" dirty="0" err="1">
                <a:solidFill>
                  <a:schemeClr val="bg1"/>
                </a:solidFill>
              </a:rPr>
              <a:t>cover.out</a:t>
            </a:r>
            <a:r>
              <a:rPr lang="en-US" altLang="zh-CN" dirty="0">
                <a:solidFill>
                  <a:schemeClr val="bg1"/>
                </a:solidFill>
              </a:rPr>
              <a:t>   # </a:t>
            </a:r>
            <a:r>
              <a:rPr lang="zh-CN" altLang="en-US" dirty="0">
                <a:solidFill>
                  <a:schemeClr val="bg1"/>
                </a:solidFill>
              </a:rPr>
              <a:t>分析覆盖率</a:t>
            </a:r>
            <a:r>
              <a:rPr lang="en-US" altLang="zh-CN" dirty="0">
                <a:solidFill>
                  <a:schemeClr val="bg1"/>
                </a:solidFill>
              </a:rPr>
              <a:t>profile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strings\compare.go:13:             Compare                         100.0%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strings\reader.go:24:                 Len                                 100.0%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strings\strings_amd64.go:16:    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init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66.7%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strings\strings_amd64.go:25:    Index                               97.7%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total:                                        (statements)                     97.5%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47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754919" y="3221055"/>
            <a:ext cx="6422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tool cover -html=</a:t>
            </a:r>
            <a:r>
              <a:rPr lang="en-US" altLang="zh-CN" dirty="0" err="1">
                <a:solidFill>
                  <a:schemeClr val="bg1"/>
                </a:solidFill>
              </a:rPr>
              <a:t>cover.out</a:t>
            </a:r>
            <a:r>
              <a:rPr lang="en-US" altLang="zh-CN" dirty="0">
                <a:solidFill>
                  <a:schemeClr val="bg1"/>
                </a:solidFill>
              </a:rPr>
              <a:t>  # </a:t>
            </a:r>
            <a:r>
              <a:rPr lang="zh-CN" altLang="en-US" dirty="0">
                <a:solidFill>
                  <a:schemeClr val="bg1"/>
                </a:solidFill>
              </a:rPr>
              <a:t>打开浏览器显示覆盖率情况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98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9508C66-82B4-4BF0-A9AB-B4B44690BD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623213"/>
              </p:ext>
            </p:extLst>
          </p:nvPr>
        </p:nvGraphicFramePr>
        <p:xfrm>
          <a:off x="1796461" y="1254955"/>
          <a:ext cx="5551079" cy="5428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Image" r:id="rId3" imgW="10717200" imgH="10463400" progId="Photoshop.Image.18">
                  <p:embed/>
                </p:oleObj>
              </mc:Choice>
              <mc:Fallback>
                <p:oleObj name="Image" r:id="rId3" imgW="10717200" imgH="10463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6461" y="1254955"/>
                        <a:ext cx="5551079" cy="5428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8689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8E3795-F1AE-4806-9262-452529F4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284"/>
            <a:ext cx="3282350" cy="32823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D7E4AE-C764-4347-A693-3699E2DF7BC2}"/>
              </a:ext>
            </a:extLst>
          </p:cNvPr>
          <p:cNvSpPr txBox="1"/>
          <p:nvPr/>
        </p:nvSpPr>
        <p:spPr>
          <a:xfrm>
            <a:off x="4056967" y="3112365"/>
            <a:ext cx="3751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为什么选择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Go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3401F4-8D06-4B14-B7C4-4520238E9EBF}"/>
              </a:ext>
            </a:extLst>
          </p:cNvPr>
          <p:cNvSpPr txBox="1"/>
          <p:nvPr/>
        </p:nvSpPr>
        <p:spPr>
          <a:xfrm>
            <a:off x="4056967" y="25652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dirty="0">
                <a:latin typeface="+mn-ea"/>
                <a:ea typeface="+mn-ea"/>
              </a:rPr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2182913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8080" y="499446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传统语言：真</a:t>
            </a:r>
            <a:r>
              <a:rPr lang="en-US" altLang="zh-CN" sz="32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痛点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9802C10-179B-4859-99E3-0004781D4C62}"/>
              </a:ext>
            </a:extLst>
          </p:cNvPr>
          <p:cNvSpPr/>
          <p:nvPr/>
        </p:nvSpPr>
        <p:spPr>
          <a:xfrm>
            <a:off x="2286000" y="1997839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语法复杂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构建慢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Java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依赖管理困难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性能差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Python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不能有效利用多核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Python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并发控制复杂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开发效率低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Java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内存管理困难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工具链不统一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大型工程失控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26548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9640C0-A196-4CFA-BCBC-474AF48CD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3" y="1453551"/>
            <a:ext cx="6989194" cy="39508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C0CAAE-8700-4AC4-B968-7F33F38EC59D}"/>
              </a:ext>
            </a:extLst>
          </p:cNvPr>
          <p:cNvSpPr txBox="1"/>
          <p:nvPr/>
        </p:nvSpPr>
        <p:spPr>
          <a:xfrm>
            <a:off x="1350759" y="5505064"/>
            <a:ext cx="18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Robert </a:t>
            </a:r>
            <a:r>
              <a:rPr lang="en-US" altLang="zh-CN" dirty="0" err="1">
                <a:solidFill>
                  <a:schemeClr val="bg1"/>
                </a:solidFill>
              </a:rPr>
              <a:t>Griesemer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B83932-9826-437F-A41F-C727169E2F47}"/>
              </a:ext>
            </a:extLst>
          </p:cNvPr>
          <p:cNvSpPr txBox="1"/>
          <p:nvPr/>
        </p:nvSpPr>
        <p:spPr>
          <a:xfrm>
            <a:off x="3920302" y="5509741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Rob Pike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6C71-99B4-48E4-A0DB-14ACD0EC2680}"/>
              </a:ext>
            </a:extLst>
          </p:cNvPr>
          <p:cNvSpPr txBox="1"/>
          <p:nvPr/>
        </p:nvSpPr>
        <p:spPr>
          <a:xfrm>
            <a:off x="6018729" y="5505064"/>
            <a:ext cx="163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Ken Thompson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98589A-C057-4939-B6F5-1F34A5F2B0F0}"/>
              </a:ext>
            </a:extLst>
          </p:cNvPr>
          <p:cNvSpPr txBox="1"/>
          <p:nvPr/>
        </p:nvSpPr>
        <p:spPr>
          <a:xfrm>
            <a:off x="1643211" y="5874394"/>
            <a:ext cx="1309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Java </a:t>
            </a:r>
            <a:r>
              <a:rPr lang="en-US" altLang="zh-CN" sz="1600" dirty="0" err="1">
                <a:solidFill>
                  <a:schemeClr val="bg2"/>
                </a:solidFill>
              </a:rPr>
              <a:t>HotSpot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JavaScript V8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231AAA-F6F0-4E79-B3F2-49F7ED117BB3}"/>
              </a:ext>
            </a:extLst>
          </p:cNvPr>
          <p:cNvSpPr txBox="1"/>
          <p:nvPr/>
        </p:nvSpPr>
        <p:spPr>
          <a:xfrm>
            <a:off x="4081404" y="5874395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Unix</a:t>
            </a:r>
          </a:p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UTF-8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62E36E-71A8-49A5-83BF-BCB87F01BC4B}"/>
              </a:ext>
            </a:extLst>
          </p:cNvPr>
          <p:cNvSpPr txBox="1"/>
          <p:nvPr/>
        </p:nvSpPr>
        <p:spPr>
          <a:xfrm>
            <a:off x="6485300" y="5874395"/>
            <a:ext cx="7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Unix</a:t>
            </a:r>
          </a:p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UTF-8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082DDF-E944-4E5F-A2E1-FC974AB104E6}"/>
              </a:ext>
            </a:extLst>
          </p:cNvPr>
          <p:cNvSpPr txBox="1"/>
          <p:nvPr/>
        </p:nvSpPr>
        <p:spPr>
          <a:xfrm>
            <a:off x="954956" y="499446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三巨头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18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7B7A74-16B9-4280-A597-666AB5616364}"/>
              </a:ext>
            </a:extLst>
          </p:cNvPr>
          <p:cNvSpPr/>
          <p:nvPr/>
        </p:nvSpPr>
        <p:spPr>
          <a:xfrm>
            <a:off x="3703012" y="1072887"/>
            <a:ext cx="1737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2.7 vs 3.x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A8E057-3AA0-431F-B4B8-67AAF765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17" y="1840767"/>
            <a:ext cx="6193766" cy="46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54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1812270" y="1084221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动态语言一时爽，重构火葬场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DC1BD-B057-45D8-B923-08C1587C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2" y="1929858"/>
            <a:ext cx="5302376" cy="45728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24C881-D780-49ED-84A9-9978056C1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17" t="7110" r="2434" b="4519"/>
          <a:stretch/>
        </p:blipFill>
        <p:spPr>
          <a:xfrm>
            <a:off x="1925433" y="1929858"/>
            <a:ext cx="794354" cy="25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30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1812270" y="1084221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动态语言一时爽，重构火葬场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84F69A3-F077-454E-A2FB-0AC6B150F325}"/>
              </a:ext>
            </a:extLst>
          </p:cNvPr>
          <p:cNvGrpSpPr/>
          <p:nvPr/>
        </p:nvGrpSpPr>
        <p:grpSpPr>
          <a:xfrm>
            <a:off x="2410007" y="2875669"/>
            <a:ext cx="4323987" cy="1948064"/>
            <a:chOff x="1912911" y="2875669"/>
            <a:chExt cx="4323987" cy="194806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A56C791-AFA9-4E6E-9B4C-71A59B1D7078}"/>
                </a:ext>
              </a:extLst>
            </p:cNvPr>
            <p:cNvSpPr/>
            <p:nvPr/>
          </p:nvSpPr>
          <p:spPr>
            <a:xfrm>
              <a:off x="1912911" y="2875669"/>
              <a:ext cx="10977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动态语言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2DFCCD-1173-49F7-9E5D-922E927435A1}"/>
                </a:ext>
              </a:extLst>
            </p:cNvPr>
            <p:cNvSpPr/>
            <p:nvPr/>
          </p:nvSpPr>
          <p:spPr>
            <a:xfrm>
              <a:off x="1912911" y="4448051"/>
              <a:ext cx="10977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静态语言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CCDB3E5-3284-44C1-B17C-F3FB6371580F}"/>
                </a:ext>
              </a:extLst>
            </p:cNvPr>
            <p:cNvSpPr/>
            <p:nvPr/>
          </p:nvSpPr>
          <p:spPr>
            <a:xfrm>
              <a:off x="3423256" y="4448051"/>
              <a:ext cx="651648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修改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16797F-1EEE-4EE1-8CDD-590045ED92CD}"/>
                </a:ext>
              </a:extLst>
            </p:cNvPr>
            <p:cNvSpPr/>
            <p:nvPr/>
          </p:nvSpPr>
          <p:spPr>
            <a:xfrm>
              <a:off x="5585250" y="4448051"/>
              <a:ext cx="651648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测试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B89F054-63C7-49D8-BB55-9E4AA561FC61}"/>
                </a:ext>
              </a:extLst>
            </p:cNvPr>
            <p:cNvSpPr/>
            <p:nvPr/>
          </p:nvSpPr>
          <p:spPr>
            <a:xfrm>
              <a:off x="4487542" y="4448051"/>
              <a:ext cx="645175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编译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14CEB2C-3CBE-4F10-AA10-54D98C47C611}"/>
                </a:ext>
              </a:extLst>
            </p:cNvPr>
            <p:cNvSpPr/>
            <p:nvPr/>
          </p:nvSpPr>
          <p:spPr>
            <a:xfrm>
              <a:off x="3423256" y="2875669"/>
              <a:ext cx="651648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修改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2B08592-33D0-482A-B515-673CD3101470}"/>
                </a:ext>
              </a:extLst>
            </p:cNvPr>
            <p:cNvSpPr/>
            <p:nvPr/>
          </p:nvSpPr>
          <p:spPr>
            <a:xfrm>
              <a:off x="4487542" y="2875669"/>
              <a:ext cx="645175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测试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695346F-1E0D-4579-8CBC-4CA5098437DD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4074904" y="4632717"/>
              <a:ext cx="4126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9A7D28B-FD36-4650-893D-9D89F0D08B19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5132717" y="4632717"/>
              <a:ext cx="4525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98A606E8-5C22-4575-95E0-5600C5DA1786}"/>
                </a:ext>
              </a:extLst>
            </p:cNvPr>
            <p:cNvCxnSpPr>
              <a:stCxn id="15" idx="2"/>
              <a:endCxn id="14" idx="2"/>
            </p:cNvCxnSpPr>
            <p:nvPr/>
          </p:nvCxnSpPr>
          <p:spPr>
            <a:xfrm rot="5400000">
              <a:off x="4279605" y="2714476"/>
              <a:ext cx="12700" cy="1061050"/>
            </a:xfrm>
            <a:prstGeom prst="bentConnector3">
              <a:avLst>
                <a:gd name="adj1" fmla="val 220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20A5C5A-7B89-469E-A538-CE3E5DCCC549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4074904" y="3060335"/>
              <a:ext cx="4126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D601C3E7-DF9A-45B0-982A-2C5AAF64EF7C}"/>
                </a:ext>
              </a:extLst>
            </p:cNvPr>
            <p:cNvCxnSpPr>
              <a:stCxn id="12" idx="2"/>
              <a:endCxn id="11" idx="2"/>
            </p:cNvCxnSpPr>
            <p:nvPr/>
          </p:nvCxnSpPr>
          <p:spPr>
            <a:xfrm rot="5400000">
              <a:off x="4830077" y="3736386"/>
              <a:ext cx="12700" cy="2161994"/>
            </a:xfrm>
            <a:prstGeom prst="bentConnector3">
              <a:avLst>
                <a:gd name="adj1" fmla="val 220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4569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3598016" y="1084221"/>
            <a:ext cx="1947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跑得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慢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~~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266" name="Picture 2" descr="https://cdn-images-1.medium.com/max/580/0*pWAgROZ2JbYzlDgj.jpg">
            <a:extLst>
              <a:ext uri="{FF2B5EF4-FFF2-40B4-BE49-F238E27FC236}">
                <a16:creationId xmlns:a16="http://schemas.microsoft.com/office/drawing/2014/main" id="{76C97139-2116-4927-91F4-89F6EF59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690007"/>
            <a:ext cx="55245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750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311091-4D05-4187-89CE-EC7D54DE9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75" y="301921"/>
            <a:ext cx="4631693" cy="63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66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CBBF97B-468F-4F5B-A86E-E279E648B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75" y="301921"/>
            <a:ext cx="4631693" cy="63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11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3248561" y="1084221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有并发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没并行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F6D328-AADF-4DC1-9731-03BF7224FE3D}"/>
              </a:ext>
            </a:extLst>
          </p:cNvPr>
          <p:cNvSpPr/>
          <p:nvPr/>
        </p:nvSpPr>
        <p:spPr>
          <a:xfrm>
            <a:off x="3009585" y="1994835"/>
            <a:ext cx="3124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Global Interpreter Lock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http://www.dabeaz.com/images/GILBoard.jpg">
            <a:extLst>
              <a:ext uri="{FF2B5EF4-FFF2-40B4-BE49-F238E27FC236}">
                <a16:creationId xmlns:a16="http://schemas.microsoft.com/office/drawing/2014/main" id="{CBDB854C-C238-44F6-869F-31A3F8A8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2690007"/>
            <a:ext cx="4972050" cy="3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455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2415000" y="1084221"/>
            <a:ext cx="4314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部署：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依赖管理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的噩梦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3D408E-1156-487A-8989-2CA07205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92" y="1802028"/>
            <a:ext cx="4968816" cy="491816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B6230F-2522-433B-A307-D82A4BCD4FF7}"/>
              </a:ext>
            </a:extLst>
          </p:cNvPr>
          <p:cNvSpPr/>
          <p:nvPr/>
        </p:nvSpPr>
        <p:spPr>
          <a:xfrm rot="20129333">
            <a:off x="2007545" y="4288826"/>
            <a:ext cx="5089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pip install</a:t>
            </a:r>
            <a:r>
              <a:rPr lang="zh-CN" altLang="en-US" sz="2800" b="1" dirty="0">
                <a:solidFill>
                  <a:srgbClr val="FF0000"/>
                </a:solidFill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Helvetica Neue"/>
              </a:rPr>
              <a:t>常常需要编译</a:t>
            </a:r>
            <a:r>
              <a:rPr lang="en-US" altLang="zh-CN" sz="2800" b="1" dirty="0">
                <a:solidFill>
                  <a:srgbClr val="FF0000"/>
                </a:solidFill>
                <a:latin typeface="Helvetica Neue"/>
              </a:rPr>
              <a:t>C</a:t>
            </a:r>
            <a:r>
              <a:rPr lang="zh-CN" altLang="en-US" sz="2800" b="1" dirty="0">
                <a:solidFill>
                  <a:srgbClr val="FF0000"/>
                </a:solidFill>
                <a:latin typeface="Helvetica Neue"/>
              </a:rPr>
              <a:t>扩展</a:t>
            </a:r>
            <a:endParaRPr lang="zh-CN" altLang="en-US" sz="2800" b="1" i="0" dirty="0">
              <a:solidFill>
                <a:srgbClr val="FF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13217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2855024" y="1084221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谁敢说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精通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0F84CD-D46A-4DDC-894F-E50956C5C8A9}"/>
              </a:ext>
            </a:extLst>
          </p:cNvPr>
          <p:cNvGrpSpPr/>
          <p:nvPr/>
        </p:nvGrpSpPr>
        <p:grpSpPr>
          <a:xfrm>
            <a:off x="2329312" y="1897894"/>
            <a:ext cx="4485376" cy="4657361"/>
            <a:chOff x="2199735" y="1529646"/>
            <a:chExt cx="4830433" cy="501564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7DE796E-06E5-4A96-A747-06A454114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9735" y="1529646"/>
              <a:ext cx="4830433" cy="5015649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D46029F-815A-4B4A-8122-CB864D0B4E63}"/>
                </a:ext>
              </a:extLst>
            </p:cNvPr>
            <p:cNvSpPr/>
            <p:nvPr/>
          </p:nvSpPr>
          <p:spPr>
            <a:xfrm rot="20129333">
              <a:off x="3029889" y="3884432"/>
              <a:ext cx="30796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</a:rPr>
                <a:t>C++17 </a:t>
              </a:r>
              <a:r>
                <a:rPr lang="zh-CN" altLang="en-US" sz="3200" b="1" dirty="0">
                  <a:solidFill>
                    <a:srgbClr val="FF0000"/>
                  </a:solidFill>
                </a:rPr>
                <a:t>已经来了</a:t>
              </a:r>
              <a:endParaRPr lang="zh-CN" altLang="en-US" sz="3200" b="1" i="0" dirty="0">
                <a:solidFill>
                  <a:srgbClr val="FF0000"/>
                </a:solidFill>
                <a:effectLst/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673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FD0A045-54E8-4BFD-9EBA-D0FAB4CD8F80}"/>
              </a:ext>
            </a:extLst>
          </p:cNvPr>
          <p:cNvSpPr/>
          <p:nvPr/>
        </p:nvSpPr>
        <p:spPr>
          <a:xfrm>
            <a:off x="2855024" y="1084221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谁敢说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精通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368" name="Picture 8" descr="fossbytes linus torvald GIF">
            <a:extLst>
              <a:ext uri="{FF2B5EF4-FFF2-40B4-BE49-F238E27FC236}">
                <a16:creationId xmlns:a16="http://schemas.microsoft.com/office/drawing/2014/main" id="{530BAC5C-F5E3-4BF3-B533-D55D194F80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0" y="2685961"/>
            <a:ext cx="4253188" cy="24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D0CA14-8564-48DD-ABEE-037EF169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39" y="2685961"/>
            <a:ext cx="3329198" cy="24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4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C0CAAE-8700-4AC4-B968-7F33F38EC59D}"/>
              </a:ext>
            </a:extLst>
          </p:cNvPr>
          <p:cNvSpPr txBox="1"/>
          <p:nvPr/>
        </p:nvSpPr>
        <p:spPr>
          <a:xfrm>
            <a:off x="1455602" y="2166647"/>
            <a:ext cx="62327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2008.9:    </a:t>
            </a:r>
            <a:r>
              <a:rPr lang="zh-CN" altLang="en-US" sz="3600" dirty="0">
                <a:solidFill>
                  <a:schemeClr val="bg1"/>
                </a:solidFill>
              </a:rPr>
              <a:t>启动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2009.11:   </a:t>
            </a:r>
            <a:r>
              <a:rPr lang="zh-CN" altLang="en-US" sz="3600" dirty="0">
                <a:solidFill>
                  <a:schemeClr val="bg1"/>
                </a:solidFill>
              </a:rPr>
              <a:t>发布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2012.3:    </a:t>
            </a:r>
            <a:r>
              <a:rPr lang="zh-CN" altLang="en-US" sz="3600" dirty="0">
                <a:solidFill>
                  <a:schemeClr val="bg1"/>
                </a:solidFill>
              </a:rPr>
              <a:t>正式版本 </a:t>
            </a:r>
            <a:r>
              <a:rPr lang="en-US" altLang="zh-CN" sz="3600" dirty="0">
                <a:solidFill>
                  <a:schemeClr val="bg1"/>
                </a:solidFill>
              </a:rPr>
              <a:t>Go 1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2015.8:    </a:t>
            </a:r>
            <a:r>
              <a:rPr lang="zh-CN" altLang="en-US" sz="3600" dirty="0">
                <a:solidFill>
                  <a:schemeClr val="bg1"/>
                </a:solidFill>
              </a:rPr>
              <a:t>自举 </a:t>
            </a:r>
            <a:r>
              <a:rPr lang="en-US" altLang="zh-CN" sz="3600" dirty="0">
                <a:solidFill>
                  <a:schemeClr val="bg1"/>
                </a:solidFill>
              </a:rPr>
              <a:t>Go 1.5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2017.2:    GC</a:t>
            </a:r>
            <a:r>
              <a:rPr lang="zh-CN" altLang="en-US" sz="3600" dirty="0">
                <a:solidFill>
                  <a:schemeClr val="bg1"/>
                </a:solidFill>
              </a:rPr>
              <a:t>停顿百微秒 </a:t>
            </a:r>
            <a:r>
              <a:rPr lang="en-US" altLang="zh-CN" sz="3600" dirty="0">
                <a:solidFill>
                  <a:schemeClr val="bg1"/>
                </a:solidFill>
              </a:rPr>
              <a:t>Go 1.8</a:t>
            </a:r>
            <a:endParaRPr lang="zh-CN" altLang="en-US" sz="6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0EB37F-AAAA-4C8C-8B0C-40833ED808A9}"/>
              </a:ext>
            </a:extLst>
          </p:cNvPr>
          <p:cNvSpPr txBox="1"/>
          <p:nvPr/>
        </p:nvSpPr>
        <p:spPr>
          <a:xfrm>
            <a:off x="954956" y="499446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大事件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54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2864" y="508971"/>
            <a:ext cx="6024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设计优秀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ea typeface="SimSun" panose="02010600030101010101" pitchFamily="2" charset="-122"/>
                <a:cs typeface="Segoe UI Light" panose="020B0502040204020203" pitchFamily="34" charset="0"/>
              </a:rPr>
              <a:t>、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功能丰富的标准库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C503D8-317F-43B2-BA27-2F1A90AE86E6}"/>
              </a:ext>
            </a:extLst>
          </p:cNvPr>
          <p:cNvGrpSpPr/>
          <p:nvPr/>
        </p:nvGrpSpPr>
        <p:grpSpPr>
          <a:xfrm>
            <a:off x="1159074" y="2255014"/>
            <a:ext cx="6825852" cy="3046988"/>
            <a:chOff x="1401366" y="1997839"/>
            <a:chExt cx="6825852" cy="304698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5CB2EE2-1776-438F-8A6B-4599EDE8F46B}"/>
                </a:ext>
              </a:extLst>
            </p:cNvPr>
            <p:cNvSpPr/>
            <p:nvPr/>
          </p:nvSpPr>
          <p:spPr>
            <a:xfrm>
              <a:off x="1401366" y="1997839"/>
              <a:ext cx="3123009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io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strings, bytes, </a:t>
              </a:r>
              <a:r>
                <a:rPr lang="en-US" altLang="zh-CN" sz="2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unicode</a:t>
              </a:r>
              <a:endPara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net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net/http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crypto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reflect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runtime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mobile</a:t>
              </a:r>
              <a:endParaRPr lang="en-US" altLang="zh-CN" sz="2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11E1664-F425-4DD9-9C26-9C6BA98FA547}"/>
                </a:ext>
              </a:extLst>
            </p:cNvPr>
            <p:cNvSpPr/>
            <p:nvPr/>
          </p:nvSpPr>
          <p:spPr>
            <a:xfrm>
              <a:off x="5218509" y="1997839"/>
              <a:ext cx="3008709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I/O 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原语抽象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字符串操作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网络</a:t>
              </a:r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I/O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客户端、服务端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加解密、</a:t>
              </a:r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TLS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、证书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反射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运行时接口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移动平台试验性支持</a:t>
              </a:r>
              <a:endParaRPr lang="en-US" altLang="zh-CN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052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53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8E3795-F1AE-4806-9262-452529F4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284"/>
            <a:ext cx="3282350" cy="32823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D7E4AE-C764-4347-A693-3699E2DF7BC2}"/>
              </a:ext>
            </a:extLst>
          </p:cNvPr>
          <p:cNvSpPr txBox="1"/>
          <p:nvPr/>
        </p:nvSpPr>
        <p:spPr>
          <a:xfrm>
            <a:off x="4056967" y="3112365"/>
            <a:ext cx="3751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云计算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Go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实践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3401F4-8D06-4B14-B7C4-4520238E9EBF}"/>
              </a:ext>
            </a:extLst>
          </p:cNvPr>
          <p:cNvSpPr txBox="1"/>
          <p:nvPr/>
        </p:nvSpPr>
        <p:spPr>
          <a:xfrm>
            <a:off x="4056967" y="25652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dirty="0">
                <a:latin typeface="+mn-ea"/>
                <a:ea typeface="+mn-ea"/>
              </a:rPr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3564876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D8C106-A738-4C63-A6D3-0A757101C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381125"/>
            <a:ext cx="40957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3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C0EB37F-AAAA-4C8C-8B0C-40833ED808A9}"/>
              </a:ext>
            </a:extLst>
          </p:cNvPr>
          <p:cNvSpPr txBox="1"/>
          <p:nvPr/>
        </p:nvSpPr>
        <p:spPr>
          <a:xfrm>
            <a:off x="936470" y="499446"/>
            <a:ext cx="3562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Go</a:t>
            </a:r>
            <a:r>
              <a:rPr lang="zh-CN" altLang="en-US" sz="3200" dirty="0"/>
              <a:t>使用者国家分布</a:t>
            </a:r>
            <a:endParaRPr lang="zh-CN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E3AF3-287B-40E5-85C9-820F94838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62" y="1379641"/>
            <a:ext cx="6990476" cy="5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C0EB37F-AAAA-4C8C-8B0C-40833ED808A9}"/>
              </a:ext>
            </a:extLst>
          </p:cNvPr>
          <p:cNvSpPr txBox="1"/>
          <p:nvPr/>
        </p:nvSpPr>
        <p:spPr>
          <a:xfrm>
            <a:off x="939548" y="499446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Go</a:t>
            </a:r>
            <a:r>
              <a:rPr lang="zh-CN" altLang="en-US" sz="3200" dirty="0"/>
              <a:t>应用领域</a:t>
            </a:r>
            <a:endParaRPr lang="zh-CN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951F73-CED0-491B-ABDD-CFE20FE7C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7" y="1379641"/>
            <a:ext cx="7069826" cy="5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3042999"/>
            <a:ext cx="52674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简单是复杂的</a:t>
            </a:r>
            <a:endParaRPr lang="en-US" altLang="zh-CN" sz="3600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Simplicity is Complicated</a:t>
            </a: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1480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2167</TotalTime>
  <Words>1312</Words>
  <Application>Microsoft Office PowerPoint</Application>
  <PresentationFormat>全屏显示(4:3)</PresentationFormat>
  <Paragraphs>358</Paragraphs>
  <Slides>63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Helvetica Neue</vt:lpstr>
      <vt:lpstr>宋体</vt:lpstr>
      <vt:lpstr>微软雅黑</vt:lpstr>
      <vt:lpstr>微软雅黑 Light</vt:lpstr>
      <vt:lpstr>Arial</vt:lpstr>
      <vt:lpstr>Droid Sans Mono</vt:lpstr>
      <vt:lpstr>Segoe UI</vt:lpstr>
      <vt:lpstr>Segoe UI Light</vt:lpstr>
      <vt:lpstr>Office 主题​​</vt:lpstr>
      <vt:lpstr>Adobe Photoshop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张勇</dc:creator>
  <cp:lastModifiedBy>张勇</cp:lastModifiedBy>
  <cp:revision>71</cp:revision>
  <dcterms:created xsi:type="dcterms:W3CDTF">2017-06-19T03:33:37Z</dcterms:created>
  <dcterms:modified xsi:type="dcterms:W3CDTF">2017-06-20T16:23:45Z</dcterms:modified>
</cp:coreProperties>
</file>